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1" r:id="rId2"/>
    <p:sldId id="257" r:id="rId3"/>
    <p:sldId id="331" r:id="rId4"/>
    <p:sldId id="332" r:id="rId5"/>
    <p:sldId id="333" r:id="rId6"/>
    <p:sldId id="356" r:id="rId7"/>
    <p:sldId id="357" r:id="rId8"/>
    <p:sldId id="341" r:id="rId9"/>
    <p:sldId id="342" r:id="rId10"/>
    <p:sldId id="343" r:id="rId11"/>
    <p:sldId id="358" r:id="rId12"/>
    <p:sldId id="361" r:id="rId13"/>
    <p:sldId id="338" r:id="rId14"/>
    <p:sldId id="339" r:id="rId15"/>
    <p:sldId id="340" r:id="rId16"/>
    <p:sldId id="334" r:id="rId17"/>
    <p:sldId id="345" r:id="rId18"/>
    <p:sldId id="365" r:id="rId19"/>
    <p:sldId id="335" r:id="rId20"/>
    <p:sldId id="336" r:id="rId21"/>
    <p:sldId id="337" r:id="rId22"/>
    <p:sldId id="359" r:id="rId23"/>
    <p:sldId id="360" r:id="rId24"/>
    <p:sldId id="362" r:id="rId25"/>
    <p:sldId id="364" r:id="rId26"/>
  </p:sldIdLst>
  <p:sldSz cx="9144000" cy="6858000" type="screen4x3"/>
  <p:notesSz cx="6670675" cy="9929813"/>
  <p:defaultTextStyle>
    <a:defPPr>
      <a:defRPr lang="pt-BR"/>
    </a:defPPr>
    <a:lvl1pPr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C12"/>
    <a:srgbClr val="00A6D6"/>
    <a:srgbClr val="00C7FF"/>
    <a:srgbClr val="0093D3"/>
    <a:srgbClr val="5F9F0F"/>
    <a:srgbClr val="0DB02B"/>
    <a:srgbClr val="00599C"/>
    <a:srgbClr val="0038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7" d="100"/>
          <a:sy n="107" d="100"/>
        </p:scale>
        <p:origin x="-84" y="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64690B-039E-4D2C-818C-EE2E86634F5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D1AFF06-4D12-4056-9118-D781C1B71E79}">
      <dgm:prSet phldrT="[Texto]" custT="1"/>
      <dgm:spPr/>
      <dgm:t>
        <a:bodyPr/>
        <a:lstStyle/>
        <a:p>
          <a:r>
            <a:rPr lang="pt-BR" sz="2000" b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Entradas</a:t>
          </a:r>
          <a:endParaRPr lang="pt-BR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6342C8E-9596-4EE2-82B1-CD56B0F160B6}" type="parTrans" cxnId="{53716DF0-C8F9-4671-AA5D-8C83D01E65EB}">
      <dgm:prSet/>
      <dgm:spPr/>
      <dgm:t>
        <a:bodyPr/>
        <a:lstStyle/>
        <a:p>
          <a:endParaRPr lang="pt-BR"/>
        </a:p>
      </dgm:t>
    </dgm:pt>
    <dgm:pt modelId="{7420A0BB-A3B6-431D-BC4E-42B1A05D2909}" type="sibTrans" cxnId="{53716DF0-C8F9-4671-AA5D-8C83D01E65EB}">
      <dgm:prSet/>
      <dgm:spPr/>
      <dgm:t>
        <a:bodyPr/>
        <a:lstStyle/>
        <a:p>
          <a:endParaRPr lang="pt-BR"/>
        </a:p>
      </dgm:t>
    </dgm:pt>
    <dgm:pt modelId="{2241D062-0ADE-4190-A672-6FCAFFAE1391}">
      <dgm:prSet phldrT="[Texto]" custT="1"/>
      <dgm:spPr/>
      <dgm:t>
        <a:bodyPr/>
        <a:lstStyle/>
        <a:p>
          <a:r>
            <a:rPr lang="pt-BR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Transformação </a:t>
          </a:r>
          <a:endParaRPr lang="pt-BR" sz="18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9F002B5-8642-485A-92F5-220F29EF8B24}" type="parTrans" cxnId="{35267275-8A30-47E5-A82F-6E972FA17919}">
      <dgm:prSet/>
      <dgm:spPr/>
      <dgm:t>
        <a:bodyPr/>
        <a:lstStyle/>
        <a:p>
          <a:endParaRPr lang="pt-BR"/>
        </a:p>
      </dgm:t>
    </dgm:pt>
    <dgm:pt modelId="{EE9A4450-29BA-4156-A7DA-EA76A03A0124}" type="sibTrans" cxnId="{35267275-8A30-47E5-A82F-6E972FA17919}">
      <dgm:prSet/>
      <dgm:spPr/>
      <dgm:t>
        <a:bodyPr/>
        <a:lstStyle/>
        <a:p>
          <a:endParaRPr lang="pt-BR"/>
        </a:p>
      </dgm:t>
    </dgm:pt>
    <dgm:pt modelId="{FD7C0AB3-EBAE-4319-AC35-18B4399A39A4}">
      <dgm:prSet phldrT="[Texto]" custT="1"/>
      <dgm:spPr/>
      <dgm:t>
        <a:bodyPr/>
        <a:lstStyle/>
        <a:p>
          <a:r>
            <a:rPr lang="pt-BR" sz="2000" b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Saídas</a:t>
          </a:r>
          <a:endParaRPr lang="pt-BR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B53E5AC-97E8-4941-851E-F2517EC50945}" type="parTrans" cxnId="{BE18CC49-178B-43EC-8687-6A6FF2C3BCCE}">
      <dgm:prSet/>
      <dgm:spPr/>
      <dgm:t>
        <a:bodyPr/>
        <a:lstStyle/>
        <a:p>
          <a:endParaRPr lang="pt-BR"/>
        </a:p>
      </dgm:t>
    </dgm:pt>
    <dgm:pt modelId="{F7F52C8C-11A0-406A-8AD5-6CA5F4CCB239}" type="sibTrans" cxnId="{BE18CC49-178B-43EC-8687-6A6FF2C3BCCE}">
      <dgm:prSet/>
      <dgm:spPr/>
      <dgm:t>
        <a:bodyPr/>
        <a:lstStyle/>
        <a:p>
          <a:endParaRPr lang="pt-BR"/>
        </a:p>
      </dgm:t>
    </dgm:pt>
    <dgm:pt modelId="{6C2764C5-FF1C-4586-90A8-12C0CFB72BB5}" type="pres">
      <dgm:prSet presAssocID="{6664690B-039E-4D2C-818C-EE2E86634F51}" presName="Name0" presStyleCnt="0">
        <dgm:presLayoutVars>
          <dgm:dir/>
          <dgm:resizeHandles val="exact"/>
        </dgm:presLayoutVars>
      </dgm:prSet>
      <dgm:spPr/>
    </dgm:pt>
    <dgm:pt modelId="{726673CC-608B-40FC-A621-C4C9F2C6ABC0}" type="pres">
      <dgm:prSet presAssocID="{3D1AFF06-4D12-4056-9118-D781C1B71E79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0ECF05C-60F5-48B5-8D60-2100BF25E125}" type="pres">
      <dgm:prSet presAssocID="{7420A0BB-A3B6-431D-BC4E-42B1A05D2909}" presName="sibTrans" presStyleLbl="sibTrans2D1" presStyleIdx="0" presStyleCnt="2"/>
      <dgm:spPr/>
      <dgm:t>
        <a:bodyPr/>
        <a:lstStyle/>
        <a:p>
          <a:endParaRPr lang="pt-BR"/>
        </a:p>
      </dgm:t>
    </dgm:pt>
    <dgm:pt modelId="{9955FD51-94AA-43A7-842C-5C88C1F307A2}" type="pres">
      <dgm:prSet presAssocID="{7420A0BB-A3B6-431D-BC4E-42B1A05D2909}" presName="connectorText" presStyleLbl="sibTrans2D1" presStyleIdx="0" presStyleCnt="2"/>
      <dgm:spPr/>
      <dgm:t>
        <a:bodyPr/>
        <a:lstStyle/>
        <a:p>
          <a:endParaRPr lang="pt-BR"/>
        </a:p>
      </dgm:t>
    </dgm:pt>
    <dgm:pt modelId="{410C51DA-1BE1-466A-9642-24A3DCA703BB}" type="pres">
      <dgm:prSet presAssocID="{2241D062-0ADE-4190-A672-6FCAFFAE1391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03150EE-112F-4F1F-B323-4D01CED50DEE}" type="pres">
      <dgm:prSet presAssocID="{EE9A4450-29BA-4156-A7DA-EA76A03A0124}" presName="sibTrans" presStyleLbl="sibTrans2D1" presStyleIdx="1" presStyleCnt="2"/>
      <dgm:spPr/>
      <dgm:t>
        <a:bodyPr/>
        <a:lstStyle/>
        <a:p>
          <a:endParaRPr lang="pt-BR"/>
        </a:p>
      </dgm:t>
    </dgm:pt>
    <dgm:pt modelId="{3592C4A3-94DD-409E-B9CC-08B03B2F8391}" type="pres">
      <dgm:prSet presAssocID="{EE9A4450-29BA-4156-A7DA-EA76A03A0124}" presName="connectorText" presStyleLbl="sibTrans2D1" presStyleIdx="1" presStyleCnt="2"/>
      <dgm:spPr/>
      <dgm:t>
        <a:bodyPr/>
        <a:lstStyle/>
        <a:p>
          <a:endParaRPr lang="pt-BR"/>
        </a:p>
      </dgm:t>
    </dgm:pt>
    <dgm:pt modelId="{3368A3C9-9576-459A-812A-0B4D36C7B9EF}" type="pres">
      <dgm:prSet presAssocID="{FD7C0AB3-EBAE-4319-AC35-18B4399A39A4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3D8C362E-6BD0-4588-8155-B9B961849C6A}" type="presOf" srcId="{3D1AFF06-4D12-4056-9118-D781C1B71E79}" destId="{726673CC-608B-40FC-A621-C4C9F2C6ABC0}" srcOrd="0" destOrd="0" presId="urn:microsoft.com/office/officeart/2005/8/layout/process1"/>
    <dgm:cxn modelId="{BE18CC49-178B-43EC-8687-6A6FF2C3BCCE}" srcId="{6664690B-039E-4D2C-818C-EE2E86634F51}" destId="{FD7C0AB3-EBAE-4319-AC35-18B4399A39A4}" srcOrd="2" destOrd="0" parTransId="{DB53E5AC-97E8-4941-851E-F2517EC50945}" sibTransId="{F7F52C8C-11A0-406A-8AD5-6CA5F4CCB239}"/>
    <dgm:cxn modelId="{53716DF0-C8F9-4671-AA5D-8C83D01E65EB}" srcId="{6664690B-039E-4D2C-818C-EE2E86634F51}" destId="{3D1AFF06-4D12-4056-9118-D781C1B71E79}" srcOrd="0" destOrd="0" parTransId="{E6342C8E-9596-4EE2-82B1-CD56B0F160B6}" sibTransId="{7420A0BB-A3B6-431D-BC4E-42B1A05D2909}"/>
    <dgm:cxn modelId="{25F20B3A-7042-4513-9CB9-619D9713E240}" type="presOf" srcId="{FD7C0AB3-EBAE-4319-AC35-18B4399A39A4}" destId="{3368A3C9-9576-459A-812A-0B4D36C7B9EF}" srcOrd="0" destOrd="0" presId="urn:microsoft.com/office/officeart/2005/8/layout/process1"/>
    <dgm:cxn modelId="{44181901-1937-4CA2-A951-36C7A2A0F692}" type="presOf" srcId="{EE9A4450-29BA-4156-A7DA-EA76A03A0124}" destId="{B03150EE-112F-4F1F-B323-4D01CED50DEE}" srcOrd="0" destOrd="0" presId="urn:microsoft.com/office/officeart/2005/8/layout/process1"/>
    <dgm:cxn modelId="{4AC52077-626C-4F44-8FE8-8E31E6C5399B}" type="presOf" srcId="{6664690B-039E-4D2C-818C-EE2E86634F51}" destId="{6C2764C5-FF1C-4586-90A8-12C0CFB72BB5}" srcOrd="0" destOrd="0" presId="urn:microsoft.com/office/officeart/2005/8/layout/process1"/>
    <dgm:cxn modelId="{8E4F52DE-2041-4E22-9F54-EC4659926B6A}" type="presOf" srcId="{2241D062-0ADE-4190-A672-6FCAFFAE1391}" destId="{410C51DA-1BE1-466A-9642-24A3DCA703BB}" srcOrd="0" destOrd="0" presId="urn:microsoft.com/office/officeart/2005/8/layout/process1"/>
    <dgm:cxn modelId="{C700EDEE-9C5D-4827-9D70-DBA694A23C4C}" type="presOf" srcId="{7420A0BB-A3B6-431D-BC4E-42B1A05D2909}" destId="{60ECF05C-60F5-48B5-8D60-2100BF25E125}" srcOrd="0" destOrd="0" presId="urn:microsoft.com/office/officeart/2005/8/layout/process1"/>
    <dgm:cxn modelId="{35267275-8A30-47E5-A82F-6E972FA17919}" srcId="{6664690B-039E-4D2C-818C-EE2E86634F51}" destId="{2241D062-0ADE-4190-A672-6FCAFFAE1391}" srcOrd="1" destOrd="0" parTransId="{C9F002B5-8642-485A-92F5-220F29EF8B24}" sibTransId="{EE9A4450-29BA-4156-A7DA-EA76A03A0124}"/>
    <dgm:cxn modelId="{2E3BBC69-8AE7-4830-BFDA-8FA9DBF8BB17}" type="presOf" srcId="{EE9A4450-29BA-4156-A7DA-EA76A03A0124}" destId="{3592C4A3-94DD-409E-B9CC-08B03B2F8391}" srcOrd="1" destOrd="0" presId="urn:microsoft.com/office/officeart/2005/8/layout/process1"/>
    <dgm:cxn modelId="{4FE11DD9-92D3-4686-83F8-DC347E193D23}" type="presOf" srcId="{7420A0BB-A3B6-431D-BC4E-42B1A05D2909}" destId="{9955FD51-94AA-43A7-842C-5C88C1F307A2}" srcOrd="1" destOrd="0" presId="urn:microsoft.com/office/officeart/2005/8/layout/process1"/>
    <dgm:cxn modelId="{68E3B96B-803D-40FB-8786-3399CFD52C3A}" type="presParOf" srcId="{6C2764C5-FF1C-4586-90A8-12C0CFB72BB5}" destId="{726673CC-608B-40FC-A621-C4C9F2C6ABC0}" srcOrd="0" destOrd="0" presId="urn:microsoft.com/office/officeart/2005/8/layout/process1"/>
    <dgm:cxn modelId="{C043A54E-9F4D-4723-AA50-2B635C406C38}" type="presParOf" srcId="{6C2764C5-FF1C-4586-90A8-12C0CFB72BB5}" destId="{60ECF05C-60F5-48B5-8D60-2100BF25E125}" srcOrd="1" destOrd="0" presId="urn:microsoft.com/office/officeart/2005/8/layout/process1"/>
    <dgm:cxn modelId="{7B20EC6F-70E7-4691-803A-7827ADA0CDD0}" type="presParOf" srcId="{60ECF05C-60F5-48B5-8D60-2100BF25E125}" destId="{9955FD51-94AA-43A7-842C-5C88C1F307A2}" srcOrd="0" destOrd="0" presId="urn:microsoft.com/office/officeart/2005/8/layout/process1"/>
    <dgm:cxn modelId="{46EA409A-DF66-46C8-AA6C-50F4306626DF}" type="presParOf" srcId="{6C2764C5-FF1C-4586-90A8-12C0CFB72BB5}" destId="{410C51DA-1BE1-466A-9642-24A3DCA703BB}" srcOrd="2" destOrd="0" presId="urn:microsoft.com/office/officeart/2005/8/layout/process1"/>
    <dgm:cxn modelId="{9EE2D706-3501-4AE9-816A-414AAA77C1D0}" type="presParOf" srcId="{6C2764C5-FF1C-4586-90A8-12C0CFB72BB5}" destId="{B03150EE-112F-4F1F-B323-4D01CED50DEE}" srcOrd="3" destOrd="0" presId="urn:microsoft.com/office/officeart/2005/8/layout/process1"/>
    <dgm:cxn modelId="{88BB6176-1745-44DD-B8C0-D7CCF3B6549E}" type="presParOf" srcId="{B03150EE-112F-4F1F-B323-4D01CED50DEE}" destId="{3592C4A3-94DD-409E-B9CC-08B03B2F8391}" srcOrd="0" destOrd="0" presId="urn:microsoft.com/office/officeart/2005/8/layout/process1"/>
    <dgm:cxn modelId="{DDA4EECD-CF42-4776-85A0-27F112C62516}" type="presParOf" srcId="{6C2764C5-FF1C-4586-90A8-12C0CFB72BB5}" destId="{3368A3C9-9576-459A-812A-0B4D36C7B9E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6673CC-608B-40FC-A621-C4C9F2C6ABC0}">
      <dsp:nvSpPr>
        <dsp:cNvPr id="0" name=""/>
        <dsp:cNvSpPr/>
      </dsp:nvSpPr>
      <dsp:spPr>
        <a:xfrm>
          <a:off x="6265" y="2102853"/>
          <a:ext cx="1872551" cy="11235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b="1" kern="12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Entradas</a:t>
          </a:r>
          <a:endParaRPr lang="pt-BR" sz="20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9172" y="2135760"/>
        <a:ext cx="1806737" cy="1057716"/>
      </dsp:txXfrm>
    </dsp:sp>
    <dsp:sp modelId="{60ECF05C-60F5-48B5-8D60-2100BF25E125}">
      <dsp:nvSpPr>
        <dsp:cNvPr id="0" name=""/>
        <dsp:cNvSpPr/>
      </dsp:nvSpPr>
      <dsp:spPr>
        <a:xfrm>
          <a:off x="2066071" y="2432422"/>
          <a:ext cx="396980" cy="4643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2100" kern="1200"/>
        </a:p>
      </dsp:txBody>
      <dsp:txXfrm>
        <a:off x="2066071" y="2525300"/>
        <a:ext cx="277886" cy="278636"/>
      </dsp:txXfrm>
    </dsp:sp>
    <dsp:sp modelId="{410C51DA-1BE1-466A-9642-24A3DCA703BB}">
      <dsp:nvSpPr>
        <dsp:cNvPr id="0" name=""/>
        <dsp:cNvSpPr/>
      </dsp:nvSpPr>
      <dsp:spPr>
        <a:xfrm>
          <a:off x="2627837" y="2102853"/>
          <a:ext cx="1872551" cy="11235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Transformação </a:t>
          </a:r>
          <a:endParaRPr lang="pt-BR" sz="18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660744" y="2135760"/>
        <a:ext cx="1806737" cy="1057716"/>
      </dsp:txXfrm>
    </dsp:sp>
    <dsp:sp modelId="{B03150EE-112F-4F1F-B323-4D01CED50DEE}">
      <dsp:nvSpPr>
        <dsp:cNvPr id="0" name=""/>
        <dsp:cNvSpPr/>
      </dsp:nvSpPr>
      <dsp:spPr>
        <a:xfrm>
          <a:off x="4687643" y="2432422"/>
          <a:ext cx="396980" cy="4643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2100" kern="1200"/>
        </a:p>
      </dsp:txBody>
      <dsp:txXfrm>
        <a:off x="4687643" y="2525300"/>
        <a:ext cx="277886" cy="278636"/>
      </dsp:txXfrm>
    </dsp:sp>
    <dsp:sp modelId="{3368A3C9-9576-459A-812A-0B4D36C7B9EF}">
      <dsp:nvSpPr>
        <dsp:cNvPr id="0" name=""/>
        <dsp:cNvSpPr/>
      </dsp:nvSpPr>
      <dsp:spPr>
        <a:xfrm>
          <a:off x="5249409" y="2102853"/>
          <a:ext cx="1872551" cy="11235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b="1" kern="12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Saídas</a:t>
          </a:r>
          <a:endParaRPr lang="pt-BR" sz="20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282316" y="2135760"/>
        <a:ext cx="1806737" cy="10577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9838" y="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2488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716463"/>
            <a:ext cx="4892675" cy="446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noProof="0" smtClean="0"/>
              <a:t>Click to edit Master text styles</a:t>
            </a:r>
          </a:p>
          <a:p>
            <a:pPr lvl="1"/>
            <a:r>
              <a:rPr lang="pt-BR" noProof="0" smtClean="0"/>
              <a:t>Second level</a:t>
            </a:r>
          </a:p>
          <a:p>
            <a:pPr lvl="2"/>
            <a:r>
              <a:rPr lang="pt-BR" noProof="0" smtClean="0"/>
              <a:t>Third level</a:t>
            </a:r>
          </a:p>
          <a:p>
            <a:pPr lvl="3"/>
            <a:r>
              <a:rPr lang="pt-BR" noProof="0" smtClean="0"/>
              <a:t>Fourth level</a:t>
            </a:r>
          </a:p>
          <a:p>
            <a:pPr lvl="4"/>
            <a:r>
              <a:rPr lang="pt-BR" noProof="0" smtClean="0"/>
              <a:t>Fifth level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2925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9838" y="9432925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1A9D732-2356-4501-9163-43187F2204EB}" type="slidenum">
              <a:rPr lang="pt-BR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99427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E51D44F-FE52-423C-9B1A-353BEBB7ACC4}" type="slidenum">
              <a:rPr lang="pt-BR" sz="1200"/>
              <a:pPr eaLnBrk="1" hangingPunct="1"/>
              <a:t>1</a:t>
            </a:fld>
            <a:endParaRPr lang="pt-BR" sz="1200" dirty="0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910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DB7D08D-9C73-4EDF-9B12-CFF8657BF0D0}" type="slidenum">
              <a:rPr lang="pt-BR" sz="1200"/>
              <a:pPr eaLnBrk="1" hangingPunct="1"/>
              <a:t>12</a:t>
            </a:fld>
            <a:endParaRPr lang="pt-BR" sz="120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264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pt-BR" alt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2DE7DD-3C35-4566-ADE9-9D74CFBA4AFE}" type="slidenum">
              <a:rPr lang="pt-BR" smtClean="0"/>
              <a:pPr>
                <a:defRPr/>
              </a:pPr>
              <a:t>13</a:t>
            </a:fld>
            <a:endParaRPr lang="pt-B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pt-BR" alt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0E90B0-8094-455A-A625-9352E1789265}" type="slidenum">
              <a:rPr lang="pt-BR" smtClean="0"/>
              <a:pPr>
                <a:defRPr/>
              </a:pPr>
              <a:t>14</a:t>
            </a:fld>
            <a:endParaRPr lang="pt-B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05A6D63-0C43-4BE4-864A-601094044306}" type="slidenum">
              <a:rPr lang="pt-BR" smtClean="0"/>
              <a:pPr>
                <a:defRPr/>
              </a:pPr>
              <a:t>15</a:t>
            </a:fld>
            <a:endParaRPr lang="pt-B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pt-BR" alt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815EB2-DA7E-44B5-A0F9-8DB3F3AE85AB}" type="slidenum">
              <a:rPr lang="pt-BR" smtClean="0"/>
              <a:pPr>
                <a:defRPr/>
              </a:pPr>
              <a:t>16</a:t>
            </a:fld>
            <a:endParaRPr lang="pt-B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pt-BR" alt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69766D9-74C5-411E-97BA-78891D6D3520}" type="slidenum">
              <a:rPr lang="pt-BR" smtClean="0"/>
              <a:pPr>
                <a:defRPr/>
              </a:pPr>
              <a:t>17</a:t>
            </a:fld>
            <a:endParaRPr lang="pt-B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DB7D08D-9C73-4EDF-9B12-CFF8657BF0D0}" type="slidenum">
              <a:rPr lang="pt-BR" sz="1200"/>
              <a:pPr eaLnBrk="1" hangingPunct="1"/>
              <a:t>18</a:t>
            </a:fld>
            <a:endParaRPr lang="pt-BR" sz="120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2649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pt-BR" alt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7394479-A13D-433E-ABD4-1B4DAA899AFF}" type="slidenum">
              <a:rPr lang="pt-BR" smtClean="0"/>
              <a:pPr>
                <a:defRPr/>
              </a:pPr>
              <a:t>19</a:t>
            </a:fld>
            <a:endParaRPr lang="pt-B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pt-BR" alt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919D905-5646-4C68-9C7D-DF2BE57A3461}" type="slidenum">
              <a:rPr lang="pt-BR" smtClean="0"/>
              <a:pPr>
                <a:defRPr/>
              </a:pPr>
              <a:t>20</a:t>
            </a:fld>
            <a:endParaRPr lang="pt-B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pt-BR" alt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AA487B-E1AF-4CFF-A995-0D2DD565C837}" type="slidenum">
              <a:rPr lang="pt-BR" smtClean="0"/>
              <a:pPr>
                <a:defRPr/>
              </a:pPr>
              <a:t>21</a:t>
            </a:fld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DB7D08D-9C73-4EDF-9B12-CFF8657BF0D0}" type="slidenum">
              <a:rPr lang="pt-BR" sz="1200"/>
              <a:pPr eaLnBrk="1" hangingPunct="1"/>
              <a:t>2</a:t>
            </a:fld>
            <a:endParaRPr lang="pt-BR" sz="120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2649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DB7D08D-9C73-4EDF-9B12-CFF8657BF0D0}" type="slidenum">
              <a:rPr lang="pt-BR" sz="1200"/>
              <a:pPr eaLnBrk="1" hangingPunct="1"/>
              <a:t>24</a:t>
            </a:fld>
            <a:endParaRPr lang="pt-BR" sz="120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264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pt-BR" alt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88CEDC-20C5-46AE-9225-76E4E86B09AC}" type="slidenum">
              <a:rPr lang="pt-BR" smtClean="0"/>
              <a:pPr>
                <a:defRPr/>
              </a:pPr>
              <a:t>3</a:t>
            </a:fld>
            <a:endParaRPr 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DE11DE-22E9-4946-8A7D-E6BE1A426B12}" type="slidenum">
              <a:rPr lang="pt-BR" smtClean="0"/>
              <a:pPr>
                <a:defRPr/>
              </a:pPr>
              <a:t>4</a:t>
            </a:fld>
            <a:endParaRPr lang="pt-B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pt-BR" alt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86C39C-B7C9-427D-845B-FA0645ECC161}" type="slidenum">
              <a:rPr lang="pt-BR" smtClean="0"/>
              <a:pPr>
                <a:defRPr/>
              </a:pPr>
              <a:t>5</a:t>
            </a:fld>
            <a:endParaRPr lang="pt-B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DB7D08D-9C73-4EDF-9B12-CFF8657BF0D0}" type="slidenum">
              <a:rPr lang="pt-BR" sz="1200"/>
              <a:pPr eaLnBrk="1" hangingPunct="1"/>
              <a:t>7</a:t>
            </a:fld>
            <a:endParaRPr lang="pt-BR" sz="120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264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pt-BR" alt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6B9F59-1807-4D1F-8D19-E9C822D9F050}" type="slidenum">
              <a:rPr lang="pt-BR" smtClean="0"/>
              <a:pPr>
                <a:defRPr/>
              </a:pPr>
              <a:t>8</a:t>
            </a:fld>
            <a:endParaRPr 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pt-BR" alt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01D9F79-4F71-4FB4-9C30-9801598F724F}" type="slidenum">
              <a:rPr lang="pt-BR" smtClean="0"/>
              <a:pPr>
                <a:defRPr/>
              </a:pPr>
              <a:t>9</a:t>
            </a:fld>
            <a:endParaRPr lang="pt-B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pt-BR" alt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ABB4F5-8D9B-4718-B100-DFA25824B76C}" type="slidenum">
              <a:rPr lang="pt-BR" smtClean="0"/>
              <a:pPr>
                <a:defRPr/>
              </a:pPr>
              <a:t>10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5571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8187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28093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ítulo e text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74743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3822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ítulo e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Gráfico 2"/>
          <p:cNvSpPr>
            <a:spLocks noGrp="1"/>
          </p:cNvSpPr>
          <p:nvPr>
            <p:ph type="cha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noProof="0" smtClean="0"/>
              <a:t>Clique no ícone para adicionar gráfico</a:t>
            </a:r>
          </a:p>
        </p:txBody>
      </p:sp>
    </p:spTree>
    <p:extLst>
      <p:ext uri="{BB962C8B-B14F-4D97-AF65-F5344CB8AC3E}">
        <p14:creationId xmlns:p14="http://schemas.microsoft.com/office/powerpoint/2010/main" val="1643465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4650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951508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1065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156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0777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1299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421520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t-BR" noProof="0" smtClean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410427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595959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595959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595959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595959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595959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595959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595959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595959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595959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00599C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595959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595959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595959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595959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595959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595959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595959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595959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Imagem 4" descr="fundo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-26988"/>
            <a:ext cx="9134475" cy="688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Imagem 5" descr="unifran_pref_pos_cky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2333625"/>
            <a:ext cx="2305050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Text Box 3"/>
          <p:cNvSpPr txBox="1">
            <a:spLocks noChangeArrowheads="1"/>
          </p:cNvSpPr>
          <p:nvPr/>
        </p:nvSpPr>
        <p:spPr bwMode="auto">
          <a:xfrm>
            <a:off x="178817" y="3717032"/>
            <a:ext cx="4177159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buNone/>
            </a:pPr>
            <a:r>
              <a:rPr lang="pt-BR" altLang="ja-JP" dirty="0" smtClean="0">
                <a:solidFill>
                  <a:srgbClr val="003871"/>
                </a:solidFill>
                <a:latin typeface="Verdana" panose="020B0604030504040204" pitchFamily="34" charset="0"/>
                <a:ea typeface="ＭＳ Ｐゴシック" panose="020B0600070205080204" pitchFamily="34" charset="-128"/>
              </a:rPr>
              <a:t>Sistemas</a:t>
            </a:r>
          </a:p>
          <a:p>
            <a:pPr algn="r">
              <a:spcBef>
                <a:spcPct val="50000"/>
              </a:spcBef>
              <a:buNone/>
            </a:pPr>
            <a:r>
              <a:rPr lang="pt-BR" sz="1600" dirty="0" smtClean="0">
                <a:solidFill>
                  <a:schemeClr val="bg2"/>
                </a:solidFill>
                <a:latin typeface="Verdana" panose="020B0604030504040204" pitchFamily="34" charset="0"/>
                <a:ea typeface="ＭＳ Ｐゴシック" panose="020B0600070205080204" pitchFamily="34" charset="-128"/>
              </a:rPr>
              <a:t>1º Semestre – 2016</a:t>
            </a:r>
          </a:p>
          <a:p>
            <a:pPr algn="r">
              <a:spcBef>
                <a:spcPct val="50000"/>
              </a:spcBef>
              <a:buNone/>
            </a:pPr>
            <a:endParaRPr lang="pt-BR" sz="1600" dirty="0">
              <a:solidFill>
                <a:schemeClr val="bg2"/>
              </a:solidFill>
              <a:latin typeface="Verdana" panose="020B0604030504040204" pitchFamily="34" charset="0"/>
              <a:ea typeface="ＭＳ Ｐゴシック" panose="020B0600070205080204" pitchFamily="34" charset="-128"/>
            </a:endParaRPr>
          </a:p>
          <a:p>
            <a:pPr algn="r">
              <a:spcBef>
                <a:spcPct val="50000"/>
              </a:spcBef>
              <a:buNone/>
            </a:pPr>
            <a:r>
              <a:rPr lang="pt-BR" altLang="ja-JP" dirty="0" smtClean="0">
                <a:solidFill>
                  <a:srgbClr val="003871"/>
                </a:solidFill>
                <a:latin typeface="Verdana" panose="020B0604030504040204" pitchFamily="34" charset="0"/>
                <a:ea typeface="ＭＳ Ｐゴシック" panose="020B0600070205080204" pitchFamily="34" charset="-128"/>
              </a:rPr>
              <a:t>Unidade II - continuação</a:t>
            </a:r>
            <a:endParaRPr lang="pt-BR" dirty="0">
              <a:solidFill>
                <a:srgbClr val="002D55"/>
              </a:solidFill>
              <a:latin typeface="Verdana" panose="020B060403050404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pt-BR" altLang="pt-BR" smtClean="0"/>
              <a:t>Parâmetros de um Sistema</a:t>
            </a:r>
          </a:p>
        </p:txBody>
      </p:sp>
      <p:sp>
        <p:nvSpPr>
          <p:cNvPr id="16388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 altLang="pt-BR" dirty="0" smtClean="0"/>
              <a:t>Transformação ou Processamento</a:t>
            </a:r>
          </a:p>
          <a:p>
            <a:pPr lvl="1" eaLnBrk="1" hangingPunct="1"/>
            <a:r>
              <a:rPr lang="pt-BR" altLang="pt-BR" dirty="0" smtClean="0"/>
              <a:t>É o fenômeno que produz mudanças, ou seja, é o mecanismo de conversão das entradas em saídas;</a:t>
            </a:r>
          </a:p>
          <a:p>
            <a:pPr eaLnBrk="1" hangingPunct="1"/>
            <a:r>
              <a:rPr lang="pt-BR" altLang="pt-BR" dirty="0" smtClean="0"/>
              <a:t>Retroação (Feedback)</a:t>
            </a:r>
          </a:p>
          <a:p>
            <a:pPr lvl="1"/>
            <a:r>
              <a:rPr lang="pt-BR" altLang="pt-BR" dirty="0"/>
              <a:t>Pode ser considerado como a reintrodução de uma saída sob a forma de informação. É uma regulação retroativa desencadeada por uma nova informação, a qual afetará seu comportamento subsequente.</a:t>
            </a:r>
          </a:p>
          <a:p>
            <a:r>
              <a:rPr lang="pt-BR" altLang="pt-BR" dirty="0"/>
              <a:t>Controles e avaliações </a:t>
            </a:r>
          </a:p>
          <a:p>
            <a:pPr lvl="1"/>
            <a:r>
              <a:rPr lang="pt-BR" altLang="pt-BR" dirty="0" smtClean="0">
                <a:solidFill>
                  <a:srgbClr val="595959"/>
                </a:solidFill>
              </a:rPr>
              <a:t>	Principalmente </a:t>
            </a:r>
            <a:r>
              <a:rPr lang="pt-BR" altLang="pt-BR" dirty="0">
                <a:solidFill>
                  <a:srgbClr val="595959"/>
                </a:solidFill>
              </a:rPr>
              <a:t>para verificar se as saídas estão coerentes </a:t>
            </a:r>
            <a:r>
              <a:rPr lang="pt-BR" altLang="pt-BR" dirty="0" smtClean="0">
                <a:solidFill>
                  <a:srgbClr val="595959"/>
                </a:solidFill>
              </a:rPr>
              <a:t>	com </a:t>
            </a:r>
            <a:r>
              <a:rPr lang="pt-BR" altLang="pt-BR" dirty="0">
                <a:solidFill>
                  <a:srgbClr val="595959"/>
                </a:solidFill>
              </a:rPr>
              <a:t>os objetivos estabelecidos. Para controlar e avaliar de </a:t>
            </a:r>
            <a:r>
              <a:rPr lang="pt-BR" altLang="pt-BR" dirty="0" smtClean="0">
                <a:solidFill>
                  <a:srgbClr val="595959"/>
                </a:solidFill>
              </a:rPr>
              <a:t>	maneira </a:t>
            </a:r>
            <a:r>
              <a:rPr lang="pt-BR" altLang="pt-BR" dirty="0">
                <a:solidFill>
                  <a:srgbClr val="595959"/>
                </a:solidFill>
              </a:rPr>
              <a:t>adequada é necessária uma medida de desempenho </a:t>
            </a:r>
            <a:r>
              <a:rPr lang="pt-BR" altLang="pt-BR" dirty="0" smtClean="0">
                <a:solidFill>
                  <a:srgbClr val="595959"/>
                </a:solidFill>
              </a:rPr>
              <a:t>	do </a:t>
            </a:r>
            <a:r>
              <a:rPr lang="pt-BR" altLang="pt-BR" dirty="0">
                <a:solidFill>
                  <a:srgbClr val="595959"/>
                </a:solidFill>
              </a:rPr>
              <a:t>sistema, chamada padrão.</a:t>
            </a:r>
          </a:p>
        </p:txBody>
      </p:sp>
      <p:pic>
        <p:nvPicPr>
          <p:cNvPr id="1638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60350"/>
            <a:ext cx="1905000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8436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0.statig.com.br/bancodeimagens/9r/aj/fj/9rajfjetlaoewu3wprno0wps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00" y="188640"/>
            <a:ext cx="2892543" cy="181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748" y="2132856"/>
            <a:ext cx="2736304" cy="2112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537"/>
          <a:stretch/>
        </p:blipFill>
        <p:spPr bwMode="auto">
          <a:xfrm>
            <a:off x="5004048" y="2129034"/>
            <a:ext cx="3024336" cy="2120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Conector angulado 4"/>
          <p:cNvCxnSpPr/>
          <p:nvPr/>
        </p:nvCxnSpPr>
        <p:spPr bwMode="auto">
          <a:xfrm>
            <a:off x="143000" y="1989879"/>
            <a:ext cx="2016224" cy="1584176"/>
          </a:xfrm>
          <a:prstGeom prst="bentConnector3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75"/>
          <a:stretch/>
        </p:blipFill>
        <p:spPr bwMode="auto">
          <a:xfrm>
            <a:off x="4355976" y="4551783"/>
            <a:ext cx="3312368" cy="217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ector angulado 9"/>
          <p:cNvCxnSpPr/>
          <p:nvPr/>
        </p:nvCxnSpPr>
        <p:spPr bwMode="auto">
          <a:xfrm>
            <a:off x="2235541" y="4265219"/>
            <a:ext cx="2016224" cy="1584176"/>
          </a:xfrm>
          <a:prstGeom prst="bentConnector3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" name="CaixaDeTexto 5"/>
          <p:cNvSpPr txBox="1"/>
          <p:nvPr/>
        </p:nvSpPr>
        <p:spPr>
          <a:xfrm>
            <a:off x="3243653" y="476672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pt-BR" sz="1800" dirty="0" smtClean="0"/>
              <a:t>ENTRADAS</a:t>
            </a:r>
            <a:endParaRPr lang="pt-BR" sz="1800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5358845" y="1759702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pt-BR" sz="1800" dirty="0" smtClean="0"/>
              <a:t>TRANSFORMAÇÃO</a:t>
            </a:r>
            <a:endParaRPr lang="pt-BR" sz="18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02508" y="47971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pt-BR" sz="1800" dirty="0" smtClean="0"/>
              <a:t>SAÍDA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3798825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Imagem 3" descr="fundo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-26988"/>
            <a:ext cx="9134475" cy="688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ext Box 9"/>
          <p:cNvSpPr txBox="1">
            <a:spLocks noChangeArrowheads="1"/>
          </p:cNvSpPr>
          <p:nvPr/>
        </p:nvSpPr>
        <p:spPr bwMode="auto">
          <a:xfrm>
            <a:off x="323528" y="3645024"/>
            <a:ext cx="37673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pt-BR" dirty="0" smtClean="0">
                <a:solidFill>
                  <a:srgbClr val="003871"/>
                </a:solidFill>
                <a:latin typeface="Verdana" panose="020B0604030504040204" pitchFamily="34" charset="0"/>
                <a:ea typeface="ＭＳ Ｐゴシック" panose="020B0600070205080204" pitchFamily="34" charset="-128"/>
              </a:rPr>
              <a:t>Tipos de Sistema</a:t>
            </a:r>
            <a:endParaRPr lang="pt-BR" dirty="0">
              <a:solidFill>
                <a:srgbClr val="002D55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900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8" y="3429000"/>
            <a:ext cx="1830387" cy="161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838" y="549275"/>
            <a:ext cx="1935162" cy="1935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6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pt-BR" altLang="pt-BR" smtClean="0"/>
              <a:t>Tipos de Sistema - Constituição</a:t>
            </a:r>
          </a:p>
        </p:txBody>
      </p:sp>
      <p:sp>
        <p:nvSpPr>
          <p:cNvPr id="11269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6059488" cy="4997450"/>
          </a:xfrm>
        </p:spPr>
        <p:txBody>
          <a:bodyPr/>
          <a:lstStyle/>
          <a:p>
            <a:pPr eaLnBrk="1" hangingPunct="1"/>
            <a:r>
              <a:rPr lang="pt-BR" altLang="pt-BR" b="1" dirty="0" smtClean="0"/>
              <a:t>Físicos ou Concretos</a:t>
            </a:r>
          </a:p>
          <a:p>
            <a:pPr lvl="1" eaLnBrk="1" hangingPunct="1"/>
            <a:r>
              <a:rPr lang="pt-BR" altLang="pt-BR" dirty="0" smtClean="0"/>
              <a:t>Quando compostos de equipamentos, de maquinaria e de objetos e coisas reais;</a:t>
            </a:r>
          </a:p>
          <a:p>
            <a:pPr lvl="1" eaLnBrk="1" hangingPunct="1"/>
            <a:endParaRPr lang="pt-BR" altLang="pt-BR" dirty="0" smtClean="0"/>
          </a:p>
          <a:p>
            <a:pPr lvl="1" eaLnBrk="1" hangingPunct="1"/>
            <a:endParaRPr lang="pt-BR" altLang="pt-BR" dirty="0" smtClean="0"/>
          </a:p>
          <a:p>
            <a:pPr eaLnBrk="1" hangingPunct="1"/>
            <a:r>
              <a:rPr lang="pt-BR" altLang="pt-BR" b="1" dirty="0" smtClean="0"/>
              <a:t>Abstratos ou Conceituais</a:t>
            </a:r>
          </a:p>
          <a:p>
            <a:pPr lvl="1" eaLnBrk="1" hangingPunct="1"/>
            <a:r>
              <a:rPr lang="pt-BR" altLang="pt-BR" dirty="0" smtClean="0"/>
              <a:t>Quando compostos de conceitos, filosofias, planos, hipóteses e ideias.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6588125" y="2349500"/>
            <a:ext cx="2305050" cy="523220"/>
          </a:xfrm>
          <a:prstGeom prst="rect">
            <a:avLst/>
          </a:prstGeom>
          <a:solidFill>
            <a:srgbClr val="FFFF00"/>
          </a:solidFill>
        </p:spPr>
        <p:txBody>
          <a:bodyPr>
            <a:spAutoFit/>
          </a:bodyPr>
          <a:lstStyle/>
          <a:p>
            <a:pPr algn="ctr">
              <a:buNone/>
              <a:defRPr/>
            </a:pPr>
            <a:r>
              <a:rPr lang="pt-BR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6588125" y="4911725"/>
            <a:ext cx="2305050" cy="523220"/>
          </a:xfrm>
          <a:prstGeom prst="rect">
            <a:avLst/>
          </a:prstGeom>
          <a:solidFill>
            <a:srgbClr val="FFFF00"/>
          </a:solidFill>
        </p:spPr>
        <p:txBody>
          <a:bodyPr>
            <a:spAutoFit/>
          </a:bodyPr>
          <a:lstStyle/>
          <a:p>
            <a:pPr algn="ctr">
              <a:buNone/>
              <a:defRPr/>
            </a:pPr>
            <a:r>
              <a:rPr lang="pt-BR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406190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875" y="895350"/>
            <a:ext cx="3971925" cy="596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291" name="Título 1"/>
          <p:cNvSpPr>
            <a:spLocks noGrp="1"/>
          </p:cNvSpPr>
          <p:nvPr>
            <p:ph type="title"/>
          </p:nvPr>
        </p:nvSpPr>
        <p:spPr>
          <a:xfrm>
            <a:off x="457200" y="-26988"/>
            <a:ext cx="8229600" cy="1143001"/>
          </a:xfrm>
        </p:spPr>
        <p:txBody>
          <a:bodyPr/>
          <a:lstStyle/>
          <a:p>
            <a:pPr eaLnBrk="1" hangingPunct="1"/>
            <a:r>
              <a:rPr lang="pt-BR" altLang="pt-BR" smtClean="0"/>
              <a:t>Tipos de Sistema - Natureza</a:t>
            </a:r>
          </a:p>
        </p:txBody>
      </p:sp>
      <p:sp>
        <p:nvSpPr>
          <p:cNvPr id="12292" name="Espaço Reservado para Conteúdo 2"/>
          <p:cNvSpPr>
            <a:spLocks noGrp="1"/>
          </p:cNvSpPr>
          <p:nvPr>
            <p:ph idx="1"/>
          </p:nvPr>
        </p:nvSpPr>
        <p:spPr>
          <a:xfrm>
            <a:off x="3059113" y="1268413"/>
            <a:ext cx="5905500" cy="5400675"/>
          </a:xfrm>
        </p:spPr>
        <p:txBody>
          <a:bodyPr/>
          <a:lstStyle/>
          <a:p>
            <a:pPr eaLnBrk="1" hangingPunct="1"/>
            <a:r>
              <a:rPr lang="pt-BR" altLang="pt-BR" sz="2800" dirty="0" smtClean="0"/>
              <a:t>Sistemas Fechados</a:t>
            </a:r>
          </a:p>
          <a:p>
            <a:pPr lvl="1" eaLnBrk="1" hangingPunct="1"/>
            <a:r>
              <a:rPr lang="pt-BR" altLang="pt-BR" sz="2400" dirty="0" smtClean="0"/>
              <a:t>São os sistemas que não apresentam intercâmbio com o meio ambiente que os circunda, pois são herméticos a qualquer influência ambiental;</a:t>
            </a:r>
          </a:p>
          <a:p>
            <a:pPr marL="457200" lvl="1" indent="0" eaLnBrk="1" hangingPunct="1">
              <a:buNone/>
            </a:pPr>
            <a:endParaRPr lang="pt-BR" altLang="pt-BR" sz="2400" dirty="0" smtClean="0"/>
          </a:p>
          <a:p>
            <a:pPr eaLnBrk="1" hangingPunct="1"/>
            <a:r>
              <a:rPr lang="pt-BR" altLang="pt-BR" sz="2800" dirty="0" smtClean="0"/>
              <a:t>Sistema Abertos</a:t>
            </a:r>
          </a:p>
          <a:p>
            <a:pPr lvl="1" eaLnBrk="1" hangingPunct="1"/>
            <a:r>
              <a:rPr lang="pt-BR" altLang="pt-BR" sz="2400" dirty="0" smtClean="0"/>
              <a:t>São os sistemas que apresentam intercâmbio com o ambiente através de entradas e saídas. Os sistemas abertos trocam matéria e energia com o meio ambiente;</a:t>
            </a:r>
          </a:p>
        </p:txBody>
      </p:sp>
    </p:spTree>
    <p:extLst>
      <p:ext uri="{BB962C8B-B14F-4D97-AF65-F5344CB8AC3E}">
        <p14:creationId xmlns:p14="http://schemas.microsoft.com/office/powerpoint/2010/main" val="173933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2924175"/>
            <a:ext cx="2609850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3159125"/>
            <a:ext cx="3200400" cy="369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mtClean="0"/>
              <a:t>Sistemas Abertos e Fechados</a:t>
            </a:r>
          </a:p>
        </p:txBody>
      </p:sp>
      <p:sp>
        <p:nvSpPr>
          <p:cNvPr id="13317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altLang="pt-BR" smtClean="0"/>
              <a:t>Sistemas Abertos</a:t>
            </a:r>
          </a:p>
        </p:txBody>
      </p:sp>
      <p:sp>
        <p:nvSpPr>
          <p:cNvPr id="13318" name="Espaço Reservado para Conteú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altLang="pt-BR" smtClean="0"/>
              <a:t>Sistemas Biológicos</a:t>
            </a:r>
          </a:p>
          <a:p>
            <a:r>
              <a:rPr lang="pt-BR" altLang="pt-BR" smtClean="0"/>
              <a:t>Células</a:t>
            </a:r>
          </a:p>
          <a:p>
            <a:r>
              <a:rPr lang="pt-BR" altLang="pt-BR" smtClean="0"/>
              <a:t>Plantas</a:t>
            </a:r>
          </a:p>
          <a:p>
            <a:r>
              <a:rPr lang="pt-BR" altLang="pt-BR" smtClean="0"/>
              <a:t>Homem</a:t>
            </a:r>
          </a:p>
          <a:p>
            <a:r>
              <a:rPr lang="pt-BR" altLang="pt-BR" smtClean="0"/>
              <a:t>Organização</a:t>
            </a:r>
          </a:p>
          <a:p>
            <a:r>
              <a:rPr lang="pt-BR" altLang="pt-BR" smtClean="0"/>
              <a:t>Sociedade</a:t>
            </a:r>
          </a:p>
        </p:txBody>
      </p:sp>
      <p:sp>
        <p:nvSpPr>
          <p:cNvPr id="13319" name="Espaço Reservado para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altLang="pt-BR" smtClean="0"/>
              <a:t>Sistemas Fechados</a:t>
            </a:r>
          </a:p>
        </p:txBody>
      </p:sp>
      <p:sp>
        <p:nvSpPr>
          <p:cNvPr id="13320" name="Espaço Reservado para Conteúdo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pt-BR" altLang="pt-BR" dirty="0" smtClean="0"/>
              <a:t>Sistemas Físicos</a:t>
            </a:r>
          </a:p>
          <a:p>
            <a:r>
              <a:rPr lang="pt-BR" altLang="pt-BR" dirty="0" smtClean="0"/>
              <a:t>Máquinas</a:t>
            </a:r>
          </a:p>
          <a:p>
            <a:r>
              <a:rPr lang="pt-BR" altLang="pt-BR" dirty="0" smtClean="0"/>
              <a:t>Relógio</a:t>
            </a:r>
          </a:p>
        </p:txBody>
      </p:sp>
    </p:spTree>
    <p:extLst>
      <p:ext uri="{BB962C8B-B14F-4D97-AF65-F5344CB8AC3E}">
        <p14:creationId xmlns:p14="http://schemas.microsoft.com/office/powerpoint/2010/main" val="331434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33375"/>
            <a:ext cx="381000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72" name="Espaço Reservado para Conteúdo 2"/>
          <p:cNvSpPr>
            <a:spLocks noGrp="1"/>
          </p:cNvSpPr>
          <p:nvPr>
            <p:ph idx="1"/>
          </p:nvPr>
        </p:nvSpPr>
        <p:spPr>
          <a:xfrm>
            <a:off x="179388" y="3324225"/>
            <a:ext cx="8297862" cy="3560763"/>
          </a:xfrm>
        </p:spPr>
        <p:txBody>
          <a:bodyPr/>
          <a:lstStyle/>
          <a:p>
            <a:pPr eaLnBrk="1" hangingPunct="1"/>
            <a:r>
              <a:rPr lang="pt-BR" altLang="pt-BR" dirty="0" smtClean="0"/>
              <a:t>A Teoria Geral de Sistema considera </a:t>
            </a:r>
            <a:r>
              <a:rPr lang="pt-BR" altLang="pt-BR" dirty="0" smtClean="0"/>
              <a:t>os </a:t>
            </a:r>
            <a:r>
              <a:rPr lang="pt-BR" altLang="pt-BR" dirty="0" smtClean="0"/>
              <a:t>sistemas </a:t>
            </a:r>
            <a:r>
              <a:rPr lang="pt-BR" altLang="pt-BR" dirty="0" smtClean="0"/>
              <a:t>abertos</a:t>
            </a:r>
            <a:endParaRPr lang="pt-BR" altLang="pt-BR" dirty="0" smtClean="0"/>
          </a:p>
          <a:p>
            <a:pPr lvl="1" eaLnBrk="1" hangingPunct="1"/>
            <a:r>
              <a:rPr lang="pt-BR" altLang="pt-BR" dirty="0" smtClean="0"/>
              <a:t>Cada sistema existe dentro de um meio ambiente constituído por outros sistemas;</a:t>
            </a:r>
          </a:p>
          <a:p>
            <a:pPr lvl="1" eaLnBrk="1" hangingPunct="1"/>
            <a:r>
              <a:rPr lang="pt-BR" altLang="pt-BR" dirty="0" smtClean="0"/>
              <a:t>Os sistemas abertos são caracterizados por um processo infinito de intercâmbio com o seu ambiente para trocar energia e informação;</a:t>
            </a:r>
          </a:p>
          <a:p>
            <a:pPr eaLnBrk="1" hangingPunct="1"/>
            <a:endParaRPr lang="pt-BR" altLang="pt-BR" dirty="0" smtClean="0"/>
          </a:p>
        </p:txBody>
      </p:sp>
    </p:spTree>
    <p:extLst>
      <p:ext uri="{BB962C8B-B14F-4D97-AF65-F5344CB8AC3E}">
        <p14:creationId xmlns:p14="http://schemas.microsoft.com/office/powerpoint/2010/main" val="209953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81125" y="-1035050"/>
            <a:ext cx="11714163" cy="878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35" name="Título 1"/>
          <p:cNvSpPr>
            <a:spLocks noGrp="1"/>
          </p:cNvSpPr>
          <p:nvPr>
            <p:ph type="title"/>
          </p:nvPr>
        </p:nvSpPr>
        <p:spPr>
          <a:xfrm>
            <a:off x="179388" y="1125538"/>
            <a:ext cx="4019550" cy="1143000"/>
          </a:xfrm>
        </p:spPr>
        <p:txBody>
          <a:bodyPr/>
          <a:lstStyle/>
          <a:p>
            <a:pPr eaLnBrk="1" hangingPunct="1"/>
            <a:r>
              <a:rPr lang="pt-BR" altLang="pt-BR" smtClean="0"/>
              <a:t>Sistema Aberto</a:t>
            </a:r>
          </a:p>
        </p:txBody>
      </p:sp>
      <p:sp>
        <p:nvSpPr>
          <p:cNvPr id="16387" name="Espaço Reservado para Conteúdo 2"/>
          <p:cNvSpPr>
            <a:spLocks noGrp="1"/>
          </p:cNvSpPr>
          <p:nvPr>
            <p:ph idx="1"/>
          </p:nvPr>
        </p:nvSpPr>
        <p:spPr>
          <a:xfrm>
            <a:off x="3913188" y="260350"/>
            <a:ext cx="5195887" cy="5865813"/>
          </a:xfrm>
        </p:spPr>
        <p:txBody>
          <a:bodyPr/>
          <a:lstStyle/>
          <a:p>
            <a:pPr eaLnBrk="1" hangingPunct="1">
              <a:defRPr/>
            </a:pPr>
            <a:r>
              <a:rPr lang="pt-B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sistema aberto está em constante interação dual (</a:t>
            </a:r>
            <a:r>
              <a:rPr lang="pt-BR" sz="28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afeta e é afetado</a:t>
            </a:r>
            <a:r>
              <a:rPr lang="pt-B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com o ambiente.</a:t>
            </a:r>
          </a:p>
          <a:p>
            <a:pPr eaLnBrk="1" hangingPunct="1">
              <a:defRPr/>
            </a:pPr>
            <a:endParaRPr lang="pt-BR" sz="2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defRPr/>
            </a:pPr>
            <a:r>
              <a:rPr lang="pt-B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sistema aberto tem capacidade de crescimento, mudança, adaptação ao ambiente e até </a:t>
            </a:r>
            <a:r>
              <a:rPr lang="pt-BR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auto-reprodução</a:t>
            </a:r>
            <a:r>
              <a:rPr lang="pt-B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sob certas condições ambientais.</a:t>
            </a:r>
          </a:p>
        </p:txBody>
      </p:sp>
    </p:spTree>
    <p:extLst>
      <p:ext uri="{BB962C8B-B14F-4D97-AF65-F5344CB8AC3E}">
        <p14:creationId xmlns:p14="http://schemas.microsoft.com/office/powerpoint/2010/main" val="293438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Imagem 3" descr="fundo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-26988"/>
            <a:ext cx="9134475" cy="688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ext Box 9"/>
          <p:cNvSpPr txBox="1">
            <a:spLocks noChangeArrowheads="1"/>
          </p:cNvSpPr>
          <p:nvPr/>
        </p:nvSpPr>
        <p:spPr bwMode="auto">
          <a:xfrm>
            <a:off x="323528" y="3645024"/>
            <a:ext cx="376733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pt-BR" dirty="0" smtClean="0">
                <a:solidFill>
                  <a:srgbClr val="003871"/>
                </a:solidFill>
                <a:latin typeface="Verdana" panose="020B0604030504040204" pitchFamily="34" charset="0"/>
                <a:ea typeface="ＭＳ Ｐゴシック" panose="020B0600070205080204" pitchFamily="34" charset="-128"/>
              </a:rPr>
              <a:t>Características de um sistema</a:t>
            </a:r>
            <a:endParaRPr lang="pt-BR" dirty="0">
              <a:solidFill>
                <a:srgbClr val="002D55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874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Características dos Sistemas</a:t>
            </a:r>
            <a:endParaRPr lang="pt-BR" altLang="pt-BR" dirty="0" smtClean="0"/>
          </a:p>
        </p:txBody>
      </p:sp>
      <p:sp>
        <p:nvSpPr>
          <p:cNvPr id="8195" name="Espaço Reservado para Conteúdo 2"/>
          <p:cNvSpPr>
            <a:spLocks noGrp="1"/>
          </p:cNvSpPr>
          <p:nvPr>
            <p:ph idx="1"/>
          </p:nvPr>
        </p:nvSpPr>
        <p:spPr>
          <a:xfrm>
            <a:off x="107950" y="1668463"/>
            <a:ext cx="4103688" cy="4784725"/>
          </a:xfrm>
        </p:spPr>
        <p:txBody>
          <a:bodyPr/>
          <a:lstStyle/>
          <a:p>
            <a:pPr marL="457200" indent="-457200" eaLnBrk="1" hangingPunct="1">
              <a:buFont typeface="+mj-lt"/>
              <a:buAutoNum type="arabicPeriod"/>
            </a:pPr>
            <a:r>
              <a:rPr lang="pt-BR" altLang="pt-BR" dirty="0" smtClean="0"/>
              <a:t>As funções de um sistema dependem de sua estrutura</a:t>
            </a:r>
          </a:p>
          <a:p>
            <a:pPr lvl="1" eaLnBrk="1" hangingPunct="1"/>
            <a:r>
              <a:rPr lang="pt-BR" altLang="pt-BR" dirty="0" smtClean="0"/>
              <a:t>Cada sistema tem um objetivo ou finalidade e que constitui seu papel no intercâmbio com outros sistemas dentro de um meio ambiente;</a:t>
            </a:r>
          </a:p>
          <a:p>
            <a:pPr eaLnBrk="1" hangingPunct="1"/>
            <a:endParaRPr lang="pt-BR" altLang="pt-BR" dirty="0" smtClean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1341438"/>
            <a:ext cx="47625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3358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Imagem 3" descr="fundo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-26988"/>
            <a:ext cx="9134475" cy="688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ext Box 9"/>
          <p:cNvSpPr txBox="1">
            <a:spLocks noChangeArrowheads="1"/>
          </p:cNvSpPr>
          <p:nvPr/>
        </p:nvSpPr>
        <p:spPr bwMode="auto">
          <a:xfrm>
            <a:off x="323528" y="3645024"/>
            <a:ext cx="37673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pt-BR" dirty="0" smtClean="0">
                <a:solidFill>
                  <a:srgbClr val="003871"/>
                </a:solidFill>
                <a:latin typeface="Verdana" panose="020B0604030504040204" pitchFamily="34" charset="0"/>
                <a:ea typeface="ＭＳ Ｐゴシック" panose="020B0600070205080204" pitchFamily="34" charset="-128"/>
              </a:rPr>
              <a:t>O conceito de Sistema</a:t>
            </a:r>
            <a:endParaRPr lang="pt-BR" dirty="0">
              <a:solidFill>
                <a:srgbClr val="002D55"/>
              </a:solidFill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dirty="0" smtClean="0"/>
              <a:t>Características dos Sistemas</a:t>
            </a:r>
          </a:p>
        </p:txBody>
      </p:sp>
      <p:sp>
        <p:nvSpPr>
          <p:cNvPr id="9219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>
              <a:buFont typeface="+mj-lt"/>
              <a:buAutoNum type="arabicPeriod" startAt="2"/>
            </a:pPr>
            <a:r>
              <a:rPr lang="pt-BR" altLang="pt-BR" dirty="0" smtClean="0"/>
              <a:t>Propósito ou Objetivo</a:t>
            </a:r>
          </a:p>
          <a:p>
            <a:pPr lvl="1" eaLnBrk="1" hangingPunct="1"/>
            <a:r>
              <a:rPr lang="pt-BR" altLang="pt-BR" dirty="0" smtClean="0"/>
              <a:t>As unidades ou elementos, bem como os relacionamentos, definem um arranjo que visa um objetivo ou finalidade a alcançar;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73363" y="4005263"/>
            <a:ext cx="11522076" cy="230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215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0" y="-633413"/>
            <a:ext cx="12192000" cy="8124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70" name="Título 1"/>
          <p:cNvSpPr>
            <a:spLocks noGrp="1"/>
          </p:cNvSpPr>
          <p:nvPr>
            <p:ph type="title"/>
          </p:nvPr>
        </p:nvSpPr>
        <p:spPr>
          <a:xfrm>
            <a:off x="457200" y="5572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Características dos Sistemas</a:t>
            </a:r>
          </a:p>
        </p:txBody>
      </p:sp>
      <p:sp>
        <p:nvSpPr>
          <p:cNvPr id="7171" name="Espaço Reservado para Conteúdo 2"/>
          <p:cNvSpPr>
            <a:spLocks noGrp="1"/>
          </p:cNvSpPr>
          <p:nvPr>
            <p:ph idx="1"/>
          </p:nvPr>
        </p:nvSpPr>
        <p:spPr>
          <a:xfrm>
            <a:off x="179388" y="5013325"/>
            <a:ext cx="8713787" cy="1112838"/>
          </a:xfrm>
        </p:spPr>
        <p:txBody>
          <a:bodyPr/>
          <a:lstStyle/>
          <a:p>
            <a:pPr marL="457200" indent="-457200" eaLnBrk="1" hangingPunct="1">
              <a:buFont typeface="+mj-lt"/>
              <a:buAutoNum type="arabicPeriod" startAt="3"/>
              <a:defRPr/>
            </a:pPr>
            <a:r>
              <a:rPr lang="pt-BR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Globalismo</a:t>
            </a:r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 Totalidade</a:t>
            </a:r>
          </a:p>
          <a:p>
            <a:pPr lvl="1" eaLnBrk="1" hangingPunct="1">
              <a:defRPr/>
            </a:pPr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sistema sempre reagirá globalmente a qualquer estímulo produzido em qualquer parte ou unidade.</a:t>
            </a:r>
          </a:p>
        </p:txBody>
      </p:sp>
    </p:spTree>
    <p:extLst>
      <p:ext uri="{BB962C8B-B14F-4D97-AF65-F5344CB8AC3E}">
        <p14:creationId xmlns:p14="http://schemas.microsoft.com/office/powerpoint/2010/main" val="49982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r>
              <a:rPr lang="pt-BR" dirty="0" smtClean="0"/>
              <a:t>Exercício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Colocar em ordem de prioridade os objetivos abaixo, </a:t>
            </a:r>
            <a:r>
              <a:rPr lang="pt-BR" dirty="0" smtClean="0"/>
              <a:t>supondo-os </a:t>
            </a:r>
            <a:r>
              <a:rPr lang="pt-BR" dirty="0"/>
              <a:t>como objetivos pessoais a serem atingidos nos próximos 10 anos. </a:t>
            </a: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A </a:t>
            </a:r>
            <a:r>
              <a:rPr lang="pt-BR" dirty="0"/>
              <a:t>– Ter uma excelente saúde física e com salário suficiente para comer e viver modestamente </a:t>
            </a: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B </a:t>
            </a:r>
            <a:r>
              <a:rPr lang="pt-BR" dirty="0"/>
              <a:t>– Ter um emprego estável, com salário em torno de R$ 4.000,00 e um período de 8 horas de trabalho por dia </a:t>
            </a: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C </a:t>
            </a:r>
            <a:r>
              <a:rPr lang="pt-BR" dirty="0"/>
              <a:t>– Ter uma remuneração acima de R$ 10M porém prejudicando a saúde e com alta instabilidade emocional </a:t>
            </a: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D </a:t>
            </a:r>
            <a:r>
              <a:rPr lang="pt-BR" dirty="0"/>
              <a:t>– Arranjar a companheira (o) ideal da sua vida </a:t>
            </a: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E </a:t>
            </a:r>
            <a:r>
              <a:rPr lang="pt-BR" dirty="0"/>
              <a:t>– Ser reconhecido como uma pessoa de muito sucesso no seu meio de relacionamento </a:t>
            </a: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F </a:t>
            </a:r>
            <a:r>
              <a:rPr lang="pt-BR" dirty="0"/>
              <a:t>- Estar em harmonia e paz consigo mesmo </a:t>
            </a: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G </a:t>
            </a:r>
            <a:r>
              <a:rPr lang="pt-BR" dirty="0"/>
              <a:t>– Ter um emprego estável, porém com muito trabalho (10 horas por dia), um pouco de estresse e remuneração em torno de R$ 7M mês </a:t>
            </a: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H </a:t>
            </a:r>
            <a:r>
              <a:rPr lang="pt-BR" dirty="0"/>
              <a:t>- Estar fazendo o que adora e sentindo-se muito feliz com isso </a:t>
            </a:r>
          </a:p>
        </p:txBody>
      </p:sp>
    </p:spTree>
    <p:extLst>
      <p:ext uri="{BB962C8B-B14F-4D97-AF65-F5344CB8AC3E}">
        <p14:creationId xmlns:p14="http://schemas.microsoft.com/office/powerpoint/2010/main" val="4273578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Conclusão do exercício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1600" dirty="0"/>
              <a:t>O indivíduo é componente/elemento de composição de vários tipos de sistemas.</a:t>
            </a:r>
          </a:p>
          <a:p>
            <a:r>
              <a:rPr lang="pt-BR" sz="1600" dirty="0"/>
              <a:t>Em cada sistema o indivíduo se relaciona com outros indivíduos visando atingir os objetivos do sistema em questão.</a:t>
            </a:r>
          </a:p>
          <a:p>
            <a:r>
              <a:rPr lang="pt-BR" sz="1600" dirty="0"/>
              <a:t>Em cada tipo de sistema o indivíduo tem que atingir o objetivo do sistema (função específica).</a:t>
            </a:r>
          </a:p>
          <a:p>
            <a:r>
              <a:rPr lang="pt-BR" sz="1600" dirty="0"/>
              <a:t>A participação do indivíduo nos vários sistemas são interconectados e qualquer alteração na relação em um </a:t>
            </a:r>
            <a:r>
              <a:rPr lang="pt-BR" sz="1600" dirty="0" smtClean="0"/>
              <a:t>sistema impacta </a:t>
            </a:r>
            <a:r>
              <a:rPr lang="pt-BR" sz="1600" dirty="0"/>
              <a:t>mudanças em outras </a:t>
            </a:r>
            <a:r>
              <a:rPr lang="pt-BR" sz="1600" dirty="0" smtClean="0"/>
              <a:t>sistemas:</a:t>
            </a:r>
            <a:endParaRPr lang="pt-BR" sz="1600" dirty="0"/>
          </a:p>
          <a:p>
            <a:pPr lvl="1"/>
            <a:r>
              <a:rPr lang="pt-BR" sz="1600" dirty="0"/>
              <a:t>Ganhar mais pode significar uma melhora na parte financeira (sistema biológico – aumentando o nível de sobrevivência) </a:t>
            </a:r>
            <a:r>
              <a:rPr lang="pt-BR" sz="1600" dirty="0" smtClean="0"/>
              <a:t>porém com </a:t>
            </a:r>
            <a:r>
              <a:rPr lang="pt-BR" sz="1600" dirty="0"/>
              <a:t>risco de perda na parte física e ou no social (atrito no trabalho, aumento de inveja, etc.).</a:t>
            </a:r>
          </a:p>
          <a:p>
            <a:pPr lvl="1"/>
            <a:r>
              <a:rPr lang="pt-BR" sz="1600" dirty="0"/>
              <a:t>Uma pressão maior da empresa sobre o funcionário irá afetar o equilíbrio nos outros sistemas aos quais o funcionário faz parte.</a:t>
            </a:r>
          </a:p>
          <a:p>
            <a:r>
              <a:rPr lang="pt-BR" sz="1600" dirty="0"/>
              <a:t>A mesma análise feita sobre o indivíduo deve ser feita sobre a organização. Analisando suas relações com </a:t>
            </a:r>
            <a:r>
              <a:rPr lang="pt-BR" sz="1600" dirty="0" smtClean="0"/>
              <a:t>outras organizações </a:t>
            </a:r>
            <a:r>
              <a:rPr lang="pt-BR" sz="1600" dirty="0"/>
              <a:t>e também as relações internas (relações dos seus subsistemas).</a:t>
            </a:r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276915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Imagem 3" descr="fundo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-26988"/>
            <a:ext cx="9134475" cy="688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ext Box 9"/>
          <p:cNvSpPr txBox="1">
            <a:spLocks noChangeArrowheads="1"/>
          </p:cNvSpPr>
          <p:nvPr/>
        </p:nvSpPr>
        <p:spPr bwMode="auto">
          <a:xfrm>
            <a:off x="323528" y="3645024"/>
            <a:ext cx="376733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pt-BR" dirty="0" smtClean="0">
                <a:solidFill>
                  <a:srgbClr val="003871"/>
                </a:solidFill>
                <a:latin typeface="Verdana" panose="020B0604030504040204" pitchFamily="34" charset="0"/>
                <a:ea typeface="ＭＳ Ｐゴシック" panose="020B0600070205080204" pitchFamily="34" charset="-128"/>
              </a:rPr>
              <a:t>Princípios Gerais dos Sistemas</a:t>
            </a:r>
            <a:endParaRPr lang="pt-BR" dirty="0">
              <a:solidFill>
                <a:srgbClr val="002D55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9322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 bwMode="auto">
          <a:xfrm>
            <a:off x="899592" y="5661248"/>
            <a:ext cx="7560840" cy="1008112"/>
          </a:xfrm>
          <a:prstGeom prst="rect">
            <a:avLst/>
          </a:prstGeom>
          <a:solidFill>
            <a:srgbClr val="FFFF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lvl="1">
              <a:buNone/>
            </a:pPr>
            <a:r>
              <a:rPr lang="pt-BR" sz="2000" dirty="0"/>
              <a:t>Entregar em 15/03: Pesquise o significado de cada uma dessas características para a próxima aula. Entregar em uma folha separada</a:t>
            </a:r>
            <a:r>
              <a:rPr lang="pt-BR" sz="2000" dirty="0" smtClean="0"/>
              <a:t>. Individual.</a:t>
            </a:r>
            <a:endParaRPr lang="pt-BR" sz="2000" dirty="0"/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sz="24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Pesquisa - Princípios gerais dos sistemas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Consideraremos </a:t>
            </a:r>
            <a:r>
              <a:rPr lang="pt-BR" dirty="0"/>
              <a:t>os sistemas abertos</a:t>
            </a:r>
          </a:p>
          <a:p>
            <a:r>
              <a:rPr lang="pt-BR" dirty="0" smtClean="0"/>
              <a:t>Apesar </a:t>
            </a:r>
            <a:r>
              <a:rPr lang="pt-BR" dirty="0"/>
              <a:t>de cada sistema ter suas particularidades, eles também tem coisas em comum.</a:t>
            </a:r>
          </a:p>
          <a:p>
            <a:r>
              <a:rPr lang="pt-BR" dirty="0" smtClean="0"/>
              <a:t>As </a:t>
            </a:r>
            <a:r>
              <a:rPr lang="pt-BR" dirty="0"/>
              <a:t>seguintes características definem os sistemas abertos: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 smtClean="0"/>
              <a:t>Importação </a:t>
            </a:r>
            <a:r>
              <a:rPr lang="pt-BR" dirty="0"/>
              <a:t>de energia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 smtClean="0"/>
              <a:t>Sistemas </a:t>
            </a:r>
            <a:r>
              <a:rPr lang="pt-BR" dirty="0"/>
              <a:t>são entidades cíclicas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 smtClean="0"/>
              <a:t>Entropia </a:t>
            </a:r>
            <a:r>
              <a:rPr lang="pt-BR" dirty="0"/>
              <a:t>e </a:t>
            </a:r>
            <a:r>
              <a:rPr lang="pt-BR" dirty="0" err="1"/>
              <a:t>sintropia</a:t>
            </a:r>
            <a:endParaRPr lang="pt-BR" dirty="0"/>
          </a:p>
          <a:p>
            <a:pPr marL="914400" lvl="1" indent="-457200">
              <a:buFont typeface="+mj-lt"/>
              <a:buAutoNum type="arabicPeriod"/>
            </a:pPr>
            <a:r>
              <a:rPr lang="pt-BR" dirty="0" smtClean="0"/>
              <a:t>Feedback</a:t>
            </a:r>
            <a:endParaRPr lang="pt-BR" dirty="0"/>
          </a:p>
          <a:p>
            <a:pPr marL="914400" lvl="1" indent="-457200">
              <a:buFont typeface="+mj-lt"/>
              <a:buAutoNum type="arabicPeriod"/>
            </a:pPr>
            <a:r>
              <a:rPr lang="pt-BR" dirty="0" smtClean="0"/>
              <a:t>Homeostase </a:t>
            </a:r>
            <a:r>
              <a:rPr lang="pt-BR" dirty="0"/>
              <a:t>dinâmica e estabilidade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 smtClean="0"/>
              <a:t>Diferenciação</a:t>
            </a:r>
            <a:endParaRPr lang="pt-BR" dirty="0"/>
          </a:p>
          <a:p>
            <a:pPr marL="914400" lvl="1" indent="-457200">
              <a:buFont typeface="+mj-lt"/>
              <a:buAutoNum type="arabicPeriod"/>
            </a:pPr>
            <a:r>
              <a:rPr lang="pt-BR" dirty="0" err="1" smtClean="0"/>
              <a:t>Equifinalidade</a:t>
            </a:r>
            <a:endParaRPr lang="pt-BR" dirty="0" smtClean="0"/>
          </a:p>
          <a:p>
            <a:pPr marL="457200" lvl="1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87134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dirty="0" smtClean="0"/>
              <a:t>Sistema</a:t>
            </a:r>
          </a:p>
        </p:txBody>
      </p:sp>
      <p:sp>
        <p:nvSpPr>
          <p:cNvPr id="4099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684338"/>
          </a:xfrm>
        </p:spPr>
        <p:txBody>
          <a:bodyPr/>
          <a:lstStyle/>
          <a:p>
            <a:pPr eaLnBrk="1" hangingPunct="1"/>
            <a:r>
              <a:rPr lang="pt-BR" altLang="pt-BR" dirty="0" smtClean="0"/>
              <a:t>É um conjunto ou combinações de coisas ou partes, formando um todo complexo ou unitário.</a:t>
            </a:r>
          </a:p>
        </p:txBody>
      </p:sp>
      <p:pic>
        <p:nvPicPr>
          <p:cNvPr id="410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075" y="3651250"/>
            <a:ext cx="424815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768350" y="5165335"/>
            <a:ext cx="3816350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buNone/>
              <a:defRPr/>
            </a:pPr>
            <a:r>
              <a:rPr lang="pt-BR" sz="7200" b="1" dirty="0">
                <a:solidFill>
                  <a:srgbClr val="FF0000"/>
                </a:solidFill>
              </a:rPr>
              <a:t>H</a:t>
            </a:r>
            <a:r>
              <a:rPr lang="pt-BR" sz="7200" b="1" baseline="-25000" dirty="0">
                <a:solidFill>
                  <a:srgbClr val="FF0000"/>
                </a:solidFill>
              </a:rPr>
              <a:t>2</a:t>
            </a:r>
            <a:r>
              <a:rPr lang="pt-BR" sz="7200" b="1" dirty="0">
                <a:solidFill>
                  <a:srgbClr val="FF0000"/>
                </a:solidFill>
              </a:rPr>
              <a:t> </a:t>
            </a:r>
            <a:r>
              <a:rPr lang="pt-BR" sz="3600" b="1" dirty="0">
                <a:solidFill>
                  <a:srgbClr val="FF0000"/>
                </a:solidFill>
              </a:rPr>
              <a:t>e</a:t>
            </a:r>
            <a:r>
              <a:rPr lang="pt-BR" sz="7200" b="1" dirty="0">
                <a:solidFill>
                  <a:srgbClr val="FF0000"/>
                </a:solidFill>
              </a:rPr>
              <a:t> O</a:t>
            </a:r>
            <a:r>
              <a:rPr lang="pt-BR" sz="7200" b="1" baseline="-25000" dirty="0">
                <a:solidFill>
                  <a:srgbClr val="FF0000"/>
                </a:solidFill>
              </a:rPr>
              <a:t> </a:t>
            </a:r>
            <a:r>
              <a:rPr lang="pt-BR" sz="7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≠</a:t>
            </a:r>
          </a:p>
        </p:txBody>
      </p:sp>
      <p:sp>
        <p:nvSpPr>
          <p:cNvPr id="4102" name="CaixaDeTexto 4"/>
          <p:cNvSpPr txBox="1">
            <a:spLocks noChangeArrowheads="1"/>
          </p:cNvSpPr>
          <p:nvPr/>
        </p:nvSpPr>
        <p:spPr bwMode="auto">
          <a:xfrm>
            <a:off x="768350" y="3429000"/>
            <a:ext cx="4451350" cy="12001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>
              <a:buNone/>
            </a:pPr>
            <a:r>
              <a:rPr lang="pt-BR" altLang="pt-BR" sz="2400" dirty="0"/>
              <a:t>O todo apresenta propriedades e características que não existem  em seus elementos em particular.</a:t>
            </a:r>
          </a:p>
        </p:txBody>
      </p:sp>
    </p:spTree>
    <p:extLst>
      <p:ext uri="{BB962C8B-B14F-4D97-AF65-F5344CB8AC3E}">
        <p14:creationId xmlns:p14="http://schemas.microsoft.com/office/powerpoint/2010/main" val="2455309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950" y="3289300"/>
            <a:ext cx="3357563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20938"/>
            <a:ext cx="4010025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325" y="1052513"/>
            <a:ext cx="2909888" cy="2160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563" y="4708525"/>
            <a:ext cx="2127250" cy="153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3132138" y="1628775"/>
            <a:ext cx="3024187" cy="37703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39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24710" y="5013176"/>
            <a:ext cx="5327650" cy="1569660"/>
          </a:xfrm>
          <a:prstGeom prst="rect">
            <a:avLst/>
          </a:prstGeom>
          <a:solidFill>
            <a:srgbClr val="FFFF00"/>
          </a:solidFill>
        </p:spPr>
        <p:txBody>
          <a:bodyPr>
            <a:spAutoFit/>
          </a:bodyPr>
          <a:lstStyle/>
          <a:p>
            <a:pPr>
              <a:buNone/>
              <a:defRPr/>
            </a:pPr>
            <a:r>
              <a:rPr lang="pt-BR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 organismo é um todo maior que a soma das suas partes!!!</a:t>
            </a:r>
            <a:endParaRPr lang="pt-BR" sz="3200" dirty="0"/>
          </a:p>
        </p:txBody>
      </p:sp>
      <p:sp>
        <p:nvSpPr>
          <p:cNvPr id="6" name="Chave esquerda 5"/>
          <p:cNvSpPr/>
          <p:nvPr/>
        </p:nvSpPr>
        <p:spPr>
          <a:xfrm>
            <a:off x="5435600" y="549275"/>
            <a:ext cx="576263" cy="5832475"/>
          </a:xfrm>
          <a:prstGeom prst="leftBrace">
            <a:avLst>
              <a:gd name="adj1" fmla="val 8333"/>
              <a:gd name="adj2" fmla="val 54080"/>
            </a:avLst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7857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pt-BR" altLang="pt-BR" dirty="0" smtClean="0"/>
          </a:p>
        </p:txBody>
      </p:sp>
      <p:sp>
        <p:nvSpPr>
          <p:cNvPr id="6147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060575"/>
            <a:ext cx="5122912" cy="4065588"/>
          </a:xfrm>
        </p:spPr>
        <p:txBody>
          <a:bodyPr/>
          <a:lstStyle/>
          <a:p>
            <a:pPr eaLnBrk="1" hangingPunct="1"/>
            <a:r>
              <a:rPr lang="pt-BR" altLang="pt-BR" sz="2400" dirty="0" smtClean="0"/>
              <a:t>Os sistemas existem dentro de sistemas</a:t>
            </a:r>
          </a:p>
          <a:p>
            <a:pPr lvl="1" eaLnBrk="1" hangingPunct="1"/>
            <a:r>
              <a:rPr lang="pt-BR" altLang="pt-BR" sz="2400" dirty="0" smtClean="0"/>
              <a:t>Cada sistema é constituído de subsistemas e, ao mesmo, faz parte de um sistema maior;</a:t>
            </a:r>
          </a:p>
          <a:p>
            <a:pPr eaLnBrk="1" hangingPunct="1"/>
            <a:endParaRPr lang="pt-BR" altLang="pt-BR" sz="2400" dirty="0" smtClean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338" y="2060575"/>
            <a:ext cx="280035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630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Exemplos de sistemas</a:t>
            </a:r>
            <a:endParaRPr lang="pt-B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32252"/>
            <a:ext cx="7356976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5316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Imagem 3" descr="fundo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-26988"/>
            <a:ext cx="9134475" cy="688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ext Box 9"/>
          <p:cNvSpPr txBox="1">
            <a:spLocks noChangeArrowheads="1"/>
          </p:cNvSpPr>
          <p:nvPr/>
        </p:nvSpPr>
        <p:spPr bwMode="auto">
          <a:xfrm>
            <a:off x="323528" y="3645024"/>
            <a:ext cx="376733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pt-BR" dirty="0" smtClean="0">
                <a:solidFill>
                  <a:srgbClr val="003871"/>
                </a:solidFill>
                <a:latin typeface="Verdana" panose="020B0604030504040204" pitchFamily="34" charset="0"/>
                <a:ea typeface="ＭＳ Ｐゴシック" panose="020B0600070205080204" pitchFamily="34" charset="-128"/>
              </a:rPr>
              <a:t>Componentes genéricos de um sistema</a:t>
            </a:r>
            <a:endParaRPr lang="pt-BR" dirty="0">
              <a:solidFill>
                <a:srgbClr val="002D55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381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/>
          <p:cNvSpPr/>
          <p:nvPr/>
        </p:nvSpPr>
        <p:spPr>
          <a:xfrm>
            <a:off x="468313" y="1412875"/>
            <a:ext cx="8351837" cy="525621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4339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Parâmetros de um Sistema</a:t>
            </a:r>
          </a:p>
        </p:txBody>
      </p:sp>
      <p:grpSp>
        <p:nvGrpSpPr>
          <p:cNvPr id="14340" name="Grupo 12"/>
          <p:cNvGrpSpPr>
            <a:grpSpLocks/>
          </p:cNvGrpSpPr>
          <p:nvPr/>
        </p:nvGrpSpPr>
        <p:grpSpPr bwMode="auto">
          <a:xfrm>
            <a:off x="900113" y="1412875"/>
            <a:ext cx="7488237" cy="5329238"/>
            <a:chOff x="899592" y="476672"/>
            <a:chExt cx="7488832" cy="5328592"/>
          </a:xfrm>
        </p:grpSpPr>
        <p:sp>
          <p:nvSpPr>
            <p:cNvPr id="12" name="Retângulo 11"/>
            <p:cNvSpPr/>
            <p:nvPr/>
          </p:nvSpPr>
          <p:spPr>
            <a:xfrm>
              <a:off x="899592" y="1989377"/>
              <a:ext cx="7488832" cy="295239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  <p:graphicFrame>
          <p:nvGraphicFramePr>
            <p:cNvPr id="4" name="Diagrama 3"/>
            <p:cNvGraphicFramePr/>
            <p:nvPr>
              <p:extLst>
                <p:ext uri="{D42A27DB-BD31-4B8C-83A1-F6EECF244321}">
                  <p14:modId xmlns:p14="http://schemas.microsoft.com/office/powerpoint/2010/main" val="362807336"/>
                </p:ext>
              </p:extLst>
            </p:nvPr>
          </p:nvGraphicFramePr>
          <p:xfrm>
            <a:off x="1115616" y="476672"/>
            <a:ext cx="7128792" cy="532859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cxnSp>
          <p:nvCxnSpPr>
            <p:cNvPr id="6" name="Conector reto 5"/>
            <p:cNvCxnSpPr/>
            <p:nvPr/>
          </p:nvCxnSpPr>
          <p:spPr>
            <a:xfrm>
              <a:off x="7308838" y="3789383"/>
              <a:ext cx="0" cy="79206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to 7"/>
            <p:cNvCxnSpPr/>
            <p:nvPr/>
          </p:nvCxnSpPr>
          <p:spPr>
            <a:xfrm flipH="1">
              <a:off x="2052209" y="4581449"/>
              <a:ext cx="525663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de seta reta 9"/>
            <p:cNvCxnSpPr/>
            <p:nvPr/>
          </p:nvCxnSpPr>
          <p:spPr>
            <a:xfrm flipV="1">
              <a:off x="2052209" y="3789383"/>
              <a:ext cx="0" cy="792066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50" name="CaixaDeTexto 10"/>
            <p:cNvSpPr txBox="1">
              <a:spLocks noChangeArrowheads="1"/>
            </p:cNvSpPr>
            <p:nvPr/>
          </p:nvSpPr>
          <p:spPr bwMode="auto">
            <a:xfrm>
              <a:off x="2051720" y="4211796"/>
              <a:ext cx="5256584" cy="4616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 eaLnBrk="1" hangingPunct="1">
                <a:buNone/>
              </a:pPr>
              <a:r>
                <a:rPr lang="pt-BR" altLang="pt-BR" dirty="0"/>
                <a:t>Retroação</a:t>
              </a:r>
            </a:p>
          </p:txBody>
        </p:sp>
      </p:grpSp>
      <p:sp>
        <p:nvSpPr>
          <p:cNvPr id="14" name="Seta para a direita 13"/>
          <p:cNvSpPr/>
          <p:nvPr/>
        </p:nvSpPr>
        <p:spPr>
          <a:xfrm rot="5400000">
            <a:off x="1439863" y="2457450"/>
            <a:ext cx="1223962" cy="719138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5" name="Seta para a direita 14"/>
          <p:cNvSpPr/>
          <p:nvPr/>
        </p:nvSpPr>
        <p:spPr>
          <a:xfrm rot="16200000">
            <a:off x="6768307" y="2456656"/>
            <a:ext cx="1223962" cy="72072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935038" y="1635125"/>
            <a:ext cx="2232025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buNone/>
              <a:defRPr/>
            </a:pPr>
            <a:r>
              <a:rPr lang="pt-B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AMBIENTE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6264275" y="1628775"/>
            <a:ext cx="2232025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buNone/>
              <a:defRPr/>
            </a:pPr>
            <a:r>
              <a:rPr lang="pt-B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AMBIENTE</a:t>
            </a:r>
          </a:p>
        </p:txBody>
      </p:sp>
      <p:cxnSp>
        <p:nvCxnSpPr>
          <p:cNvPr id="3" name="Conector reto 2"/>
          <p:cNvCxnSpPr/>
          <p:nvPr/>
        </p:nvCxnSpPr>
        <p:spPr bwMode="auto">
          <a:xfrm flipV="1">
            <a:off x="2555776" y="2817019"/>
            <a:ext cx="2232248" cy="683989"/>
          </a:xfrm>
          <a:prstGeom prst="lin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Conector angulado 8"/>
          <p:cNvCxnSpPr/>
          <p:nvPr/>
        </p:nvCxnSpPr>
        <p:spPr bwMode="auto">
          <a:xfrm>
            <a:off x="2555776" y="3501008"/>
            <a:ext cx="914400" cy="914400"/>
          </a:xfrm>
          <a:prstGeom prst="bentConnector3">
            <a:avLst/>
          </a:prstGeom>
          <a:noFill/>
          <a:ln w="9525" cap="flat" cmpd="sng" algn="ctr">
            <a:noFill/>
            <a:prstDash val="solid"/>
            <a:round/>
            <a:headEnd type="arrow"/>
            <a:tailEnd type="arrow"/>
          </a:ln>
          <a:effectLst/>
        </p:spPr>
      </p:cxnSp>
      <p:cxnSp>
        <p:nvCxnSpPr>
          <p:cNvPr id="13" name="Conector angulado 12"/>
          <p:cNvCxnSpPr/>
          <p:nvPr/>
        </p:nvCxnSpPr>
        <p:spPr bwMode="auto">
          <a:xfrm>
            <a:off x="2195736" y="3501008"/>
            <a:ext cx="4608512" cy="144016"/>
          </a:xfrm>
          <a:prstGeom prst="bentConnector3">
            <a:avLst/>
          </a:prstGeom>
          <a:noFill/>
          <a:ln w="9525" cap="flat" cmpd="sng" algn="ctr">
            <a:noFill/>
            <a:prstDash val="solid"/>
            <a:round/>
            <a:headEnd type="arrow"/>
            <a:tailEnd type="arrow"/>
          </a:ln>
          <a:effectLst/>
        </p:spPr>
      </p:cxnSp>
      <p:sp>
        <p:nvSpPr>
          <p:cNvPr id="19" name="CaixaDeTexto 18"/>
          <p:cNvSpPr txBox="1"/>
          <p:nvPr/>
        </p:nvSpPr>
        <p:spPr>
          <a:xfrm>
            <a:off x="3153405" y="2929159"/>
            <a:ext cx="2821926" cy="338554"/>
          </a:xfrm>
          <a:prstGeom prst="rect">
            <a:avLst/>
          </a:prstGeom>
          <a:solidFill>
            <a:srgbClr val="00B050"/>
          </a:solidFill>
          <a:ln w="28575">
            <a:solidFill>
              <a:srgbClr val="000C12"/>
            </a:solidFill>
          </a:ln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pt-BR" sz="1600" b="1" dirty="0" smtClean="0"/>
              <a:t>CONTROLE  E AVALIAÇÃO</a:t>
            </a:r>
            <a:endParaRPr lang="pt-BR" sz="1600" b="1" dirty="0"/>
          </a:p>
        </p:txBody>
      </p:sp>
      <p:cxnSp>
        <p:nvCxnSpPr>
          <p:cNvPr id="21" name="Conector angulado 20"/>
          <p:cNvCxnSpPr>
            <a:stCxn id="19" idx="1"/>
          </p:cNvCxnSpPr>
          <p:nvPr/>
        </p:nvCxnSpPr>
        <p:spPr bwMode="auto">
          <a:xfrm rot="10800000" flipV="1">
            <a:off x="2195739" y="3098436"/>
            <a:ext cx="957667" cy="546588"/>
          </a:xfrm>
          <a:prstGeom prst="bentConnector3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3" name="Conector angulado 22"/>
          <p:cNvCxnSpPr/>
          <p:nvPr/>
        </p:nvCxnSpPr>
        <p:spPr bwMode="auto">
          <a:xfrm rot="5400000">
            <a:off x="4347341" y="3420364"/>
            <a:ext cx="305303" cy="12700"/>
          </a:xfrm>
          <a:prstGeom prst="bentConnector3">
            <a:avLst/>
          </a:prstGeom>
          <a:noFill/>
          <a:ln w="9525" cap="flat" cmpd="sng" algn="ctr">
            <a:noFill/>
            <a:prstDash val="solid"/>
            <a:round/>
            <a:headEnd type="arrow"/>
            <a:tailEnd type="arrow"/>
          </a:ln>
          <a:effectLst/>
        </p:spPr>
      </p:cxnSp>
      <p:cxnSp>
        <p:nvCxnSpPr>
          <p:cNvPr id="25" name="Conector angulado 24"/>
          <p:cNvCxnSpPr/>
          <p:nvPr/>
        </p:nvCxnSpPr>
        <p:spPr bwMode="auto">
          <a:xfrm>
            <a:off x="5904286" y="3098436"/>
            <a:ext cx="1115639" cy="474580"/>
          </a:xfrm>
          <a:prstGeom prst="bentConnector3">
            <a:avLst/>
          </a:prstGeom>
          <a:noFill/>
          <a:ln w="9525" cap="flat" cmpd="sng" algn="ctr">
            <a:noFill/>
            <a:prstDash val="solid"/>
            <a:round/>
            <a:headEnd type="arrow"/>
            <a:tailEnd type="arrow"/>
          </a:ln>
          <a:effectLst/>
        </p:spPr>
      </p:cxnSp>
      <p:cxnSp>
        <p:nvCxnSpPr>
          <p:cNvPr id="27" name="Conector de seta reta 26"/>
          <p:cNvCxnSpPr/>
          <p:nvPr/>
        </p:nvCxnSpPr>
        <p:spPr bwMode="auto">
          <a:xfrm flipH="1">
            <a:off x="4528845" y="3274062"/>
            <a:ext cx="1" cy="370962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Conector angulado 29"/>
          <p:cNvCxnSpPr>
            <a:stCxn id="19" idx="3"/>
          </p:cNvCxnSpPr>
          <p:nvPr/>
        </p:nvCxnSpPr>
        <p:spPr bwMode="auto">
          <a:xfrm>
            <a:off x="5975331" y="3098436"/>
            <a:ext cx="972933" cy="480930"/>
          </a:xfrm>
          <a:prstGeom prst="bentConnector3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593656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172075"/>
            <a:ext cx="2286000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pt-BR" altLang="pt-BR" smtClean="0"/>
              <a:t>Parâmetros de um Sistema</a:t>
            </a:r>
          </a:p>
        </p:txBody>
      </p:sp>
      <p:sp>
        <p:nvSpPr>
          <p:cNvPr id="15364" name="Espaço Reservado para Conteúdo 2"/>
          <p:cNvSpPr>
            <a:spLocks noGrp="1"/>
          </p:cNvSpPr>
          <p:nvPr>
            <p:ph idx="1"/>
          </p:nvPr>
        </p:nvSpPr>
        <p:spPr>
          <a:xfrm>
            <a:off x="735013" y="1600200"/>
            <a:ext cx="8229600" cy="4525963"/>
          </a:xfrm>
        </p:spPr>
        <p:txBody>
          <a:bodyPr/>
          <a:lstStyle/>
          <a:p>
            <a:pPr eaLnBrk="1" hangingPunct="1"/>
            <a:r>
              <a:rPr lang="pt-BR" altLang="pt-BR" smtClean="0"/>
              <a:t>Entrada ou Insumo</a:t>
            </a:r>
          </a:p>
          <a:p>
            <a:pPr lvl="1" eaLnBrk="1" hangingPunct="1"/>
            <a:r>
              <a:rPr lang="pt-BR" altLang="pt-BR" smtClean="0"/>
              <a:t>É a força ou impulso de arranque ou de partida do sistema  que fornece o material ou energia ou informação para a operação do sistema;</a:t>
            </a:r>
          </a:p>
          <a:p>
            <a:pPr lvl="1" eaLnBrk="1" hangingPunct="1"/>
            <a:endParaRPr lang="pt-BR" altLang="pt-BR" smtClean="0"/>
          </a:p>
          <a:p>
            <a:pPr eaLnBrk="1" hangingPunct="1"/>
            <a:r>
              <a:rPr lang="pt-BR" altLang="pt-BR" smtClean="0"/>
              <a:t>Saída ou Produto</a:t>
            </a:r>
          </a:p>
          <a:p>
            <a:pPr lvl="1" eaLnBrk="1" hangingPunct="1"/>
            <a:r>
              <a:rPr lang="pt-BR" altLang="pt-BR" smtClean="0"/>
              <a:t>É a consequência para a qual se reuniram elementos e relações do sistema;</a:t>
            </a:r>
          </a:p>
        </p:txBody>
      </p:sp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88913"/>
            <a:ext cx="1714500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eta dobrada 1"/>
          <p:cNvSpPr/>
          <p:nvPr/>
        </p:nvSpPr>
        <p:spPr>
          <a:xfrm flipV="1">
            <a:off x="395288" y="1628775"/>
            <a:ext cx="6462712" cy="5113338"/>
          </a:xfrm>
          <a:prstGeom prst="bentArrow">
            <a:avLst>
              <a:gd name="adj1" fmla="val 4535"/>
              <a:gd name="adj2" fmla="val 7195"/>
              <a:gd name="adj3" fmla="val 14154"/>
              <a:gd name="adj4" fmla="val 4375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082713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_unicid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ema do 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pt-B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pt-B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template_unifran</Template>
  <TotalTime>2065</TotalTime>
  <Words>939</Words>
  <Application>Microsoft Office PowerPoint</Application>
  <PresentationFormat>Apresentação na tela (4:3)</PresentationFormat>
  <Paragraphs>135</Paragraphs>
  <Slides>25</Slides>
  <Notes>20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26" baseType="lpstr">
      <vt:lpstr>template_unicid</vt:lpstr>
      <vt:lpstr>Apresentação do PowerPoint</vt:lpstr>
      <vt:lpstr>Apresentação do PowerPoint</vt:lpstr>
      <vt:lpstr>Sistema</vt:lpstr>
      <vt:lpstr>Apresentação do PowerPoint</vt:lpstr>
      <vt:lpstr>Apresentação do PowerPoint</vt:lpstr>
      <vt:lpstr>Exemplos de sistemas</vt:lpstr>
      <vt:lpstr>Apresentação do PowerPoint</vt:lpstr>
      <vt:lpstr>Parâmetros de um Sistema</vt:lpstr>
      <vt:lpstr>Parâmetros de um Sistema</vt:lpstr>
      <vt:lpstr>Parâmetros de um Sistema</vt:lpstr>
      <vt:lpstr>Apresentação do PowerPoint</vt:lpstr>
      <vt:lpstr>Apresentação do PowerPoint</vt:lpstr>
      <vt:lpstr>Tipos de Sistema - Constituição</vt:lpstr>
      <vt:lpstr>Tipos de Sistema - Natureza</vt:lpstr>
      <vt:lpstr>Sistemas Abertos e Fechados</vt:lpstr>
      <vt:lpstr>Apresentação do PowerPoint</vt:lpstr>
      <vt:lpstr>Sistema Aberto</vt:lpstr>
      <vt:lpstr>Apresentação do PowerPoint</vt:lpstr>
      <vt:lpstr>Características dos Sistemas</vt:lpstr>
      <vt:lpstr>Características dos Sistemas</vt:lpstr>
      <vt:lpstr>Características dos Sistemas</vt:lpstr>
      <vt:lpstr>Exercício </vt:lpstr>
      <vt:lpstr>Conclusão do exercício</vt:lpstr>
      <vt:lpstr>Apresentação do PowerPoint</vt:lpstr>
      <vt:lpstr>Pesquisa - Princípios gerais dos sistemas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Dheyson</dc:creator>
  <cp:lastModifiedBy>Pimenta</cp:lastModifiedBy>
  <cp:revision>74</cp:revision>
  <dcterms:created xsi:type="dcterms:W3CDTF">2013-08-14T21:24:43Z</dcterms:created>
  <dcterms:modified xsi:type="dcterms:W3CDTF">2016-03-08T19:37:30Z</dcterms:modified>
</cp:coreProperties>
</file>